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63" r:id="rId17"/>
    <p:sldId id="272" r:id="rId18"/>
    <p:sldId id="275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74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20"/>
  </p:normalViewPr>
  <p:slideViewPr>
    <p:cSldViewPr snapToGrid="0" snapToObjects="1">
      <p:cViewPr varScale="1">
        <p:scale>
          <a:sx n="102" d="100"/>
          <a:sy n="102" d="100"/>
        </p:scale>
        <p:origin x="9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78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5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09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66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09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9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1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58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6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59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3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74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9C74DD73-7319-4699-B006-1B0332D25C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409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6C2F60D-36DC-4E6D-8544-3562BBABA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42263" y="1782827"/>
            <a:ext cx="4332910" cy="5817436"/>
          </a:xfrm>
          <a:custGeom>
            <a:avLst/>
            <a:gdLst>
              <a:gd name="connsiteX0" fmla="*/ 3175347 w 4332910"/>
              <a:gd name="connsiteY0" fmla="*/ 710 h 5817436"/>
              <a:gd name="connsiteX1" fmla="*/ 3972229 w 4332910"/>
              <a:gd name="connsiteY1" fmla="*/ 94304 h 5817436"/>
              <a:gd name="connsiteX2" fmla="*/ 4332910 w 4332910"/>
              <a:gd name="connsiteY2" fmla="*/ 180296 h 5817436"/>
              <a:gd name="connsiteX3" fmla="*/ 4332910 w 4332910"/>
              <a:gd name="connsiteY3" fmla="*/ 5817436 h 5817436"/>
              <a:gd name="connsiteX4" fmla="*/ 1006557 w 4332910"/>
              <a:gd name="connsiteY4" fmla="*/ 5817436 h 5817436"/>
              <a:gd name="connsiteX5" fmla="*/ 866510 w 4332910"/>
              <a:gd name="connsiteY5" fmla="*/ 5609583 h 5817436"/>
              <a:gd name="connsiteX6" fmla="*/ 351747 w 4332910"/>
              <a:gd name="connsiteY6" fmla="*/ 2263621 h 5817436"/>
              <a:gd name="connsiteX7" fmla="*/ 1381666 w 4332910"/>
              <a:gd name="connsiteY7" fmla="*/ 845238 h 5817436"/>
              <a:gd name="connsiteX8" fmla="*/ 2751595 w 4332910"/>
              <a:gd name="connsiteY8" fmla="*/ 47742 h 5817436"/>
              <a:gd name="connsiteX9" fmla="*/ 3175347 w 4332910"/>
              <a:gd name="connsiteY9" fmla="*/ 710 h 581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32910" h="5817436">
                <a:moveTo>
                  <a:pt x="3175347" y="710"/>
                </a:moveTo>
                <a:cubicBezTo>
                  <a:pt x="3421493" y="-5064"/>
                  <a:pt x="3686120" y="24227"/>
                  <a:pt x="3972229" y="94304"/>
                </a:cubicBezTo>
                <a:lnTo>
                  <a:pt x="4332910" y="180296"/>
                </a:lnTo>
                <a:lnTo>
                  <a:pt x="4332910" y="5817436"/>
                </a:lnTo>
                <a:lnTo>
                  <a:pt x="1006557" y="5817436"/>
                </a:lnTo>
                <a:lnTo>
                  <a:pt x="866510" y="5609583"/>
                </a:lnTo>
                <a:cubicBezTo>
                  <a:pt x="140071" y="4515211"/>
                  <a:pt x="-376405" y="3480830"/>
                  <a:pt x="351747" y="2263621"/>
                </a:cubicBezTo>
                <a:cubicBezTo>
                  <a:pt x="664977" y="1739861"/>
                  <a:pt x="994988" y="1240809"/>
                  <a:pt x="1381666" y="845238"/>
                </a:cubicBezTo>
                <a:cubicBezTo>
                  <a:pt x="1768346" y="449669"/>
                  <a:pt x="2211693" y="157580"/>
                  <a:pt x="2751595" y="47742"/>
                </a:cubicBezTo>
                <a:cubicBezTo>
                  <a:pt x="2886624" y="20264"/>
                  <a:pt x="3027659" y="4175"/>
                  <a:pt x="3175347" y="710"/>
                </a:cubicBezTo>
                <a:close/>
              </a:path>
            </a:pathLst>
          </a:cu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CFFC7D5-8758-4C87-A839-9FF78F543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482642" flipH="1">
            <a:off x="318955" y="2073697"/>
            <a:ext cx="5867664" cy="5317986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  <a:gd name="connsiteX0" fmla="*/ 0 w 1085312"/>
              <a:gd name="connsiteY0" fmla="*/ 0 h 2441440"/>
              <a:gd name="connsiteX1" fmla="*/ 53089 w 1085312"/>
              <a:gd name="connsiteY1" fmla="*/ 4542 h 2441440"/>
              <a:gd name="connsiteX2" fmla="*/ 790077 w 1085312"/>
              <a:gd name="connsiteY2" fmla="*/ 872756 h 2441440"/>
              <a:gd name="connsiteX3" fmla="*/ 1085252 w 1085312"/>
              <a:gd name="connsiteY3" fmla="*/ 1943649 h 2441440"/>
              <a:gd name="connsiteX4" fmla="*/ 1064832 w 1085312"/>
              <a:gd name="connsiteY4" fmla="*/ 2198094 h 2441440"/>
              <a:gd name="connsiteX5" fmla="*/ 1043734 w 1085312"/>
              <a:gd name="connsiteY5" fmla="*/ 2315675 h 2441440"/>
              <a:gd name="connsiteX6" fmla="*/ 59456 w 1085312"/>
              <a:gd name="connsiteY6" fmla="*/ 2441440 h 2441440"/>
              <a:gd name="connsiteX0" fmla="*/ 0 w 1085312"/>
              <a:gd name="connsiteY0" fmla="*/ 0 h 2315675"/>
              <a:gd name="connsiteX1" fmla="*/ 53089 w 1085312"/>
              <a:gd name="connsiteY1" fmla="*/ 4542 h 2315675"/>
              <a:gd name="connsiteX2" fmla="*/ 790077 w 1085312"/>
              <a:gd name="connsiteY2" fmla="*/ 872756 h 2315675"/>
              <a:gd name="connsiteX3" fmla="*/ 1085252 w 1085312"/>
              <a:gd name="connsiteY3" fmla="*/ 1943649 h 2315675"/>
              <a:gd name="connsiteX4" fmla="*/ 1064832 w 1085312"/>
              <a:gd name="connsiteY4" fmla="*/ 2198094 h 2315675"/>
              <a:gd name="connsiteX5" fmla="*/ 1043734 w 1085312"/>
              <a:gd name="connsiteY5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312" h="2315675">
                <a:moveTo>
                  <a:pt x="0" y="0"/>
                </a:move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8C490C-7934-DA49-B19D-D280F8DEE0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952" y="3830853"/>
            <a:ext cx="4297680" cy="1581912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NBA Legend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9D1703-44B6-D641-9119-5621BFC11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952" y="5438272"/>
            <a:ext cx="4297680" cy="822141"/>
          </a:xfrm>
        </p:spPr>
        <p:txBody>
          <a:bodyPr>
            <a:normAutofit/>
          </a:bodyPr>
          <a:lstStyle/>
          <a:p>
            <a:pPr algn="l">
              <a:lnSpc>
                <a:spcPct val="115000"/>
              </a:lnSpc>
            </a:pPr>
            <a:r>
              <a:rPr lang="en-US" sz="1700"/>
              <a:t>Brett Sutow </a:t>
            </a:r>
          </a:p>
          <a:p>
            <a:pPr algn="l">
              <a:lnSpc>
                <a:spcPct val="115000"/>
              </a:lnSpc>
            </a:pPr>
            <a:r>
              <a:rPr lang="en-US" sz="1700"/>
              <a:t>DSC 680</a:t>
            </a:r>
          </a:p>
        </p:txBody>
      </p:sp>
    </p:spTree>
    <p:extLst>
      <p:ext uri="{BB962C8B-B14F-4D97-AF65-F5344CB8AC3E}">
        <p14:creationId xmlns:p14="http://schemas.microsoft.com/office/powerpoint/2010/main" val="199447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82"/>
    </mc:Choice>
    <mc:Fallback xmlns="">
      <p:transition spd="slow" advTm="6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" objId="4"/>
        <p14:stopEvt time="6782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A6CDE-6D82-AD40-B4BB-D2EF5B6B5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ORB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90D20-7AE3-2C42-8932-9AC87BB9B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Shaq O’Neal Career Average Offensive Rebounds: 3.6454545454545455</a:t>
            </a:r>
          </a:p>
          <a:p>
            <a:r>
              <a:rPr lang="en-US" dirty="0"/>
              <a:t>LeBron James Career Average Offensive Rebounds: 1.161111111111111</a:t>
            </a:r>
          </a:p>
          <a:p>
            <a:r>
              <a:rPr lang="en-US" dirty="0"/>
              <a:t>Kobe Bryant Career Average Offensive Rebounds: 1.0650000000000002</a:t>
            </a:r>
          </a:p>
          <a:p>
            <a:r>
              <a:rPr lang="en-US" dirty="0"/>
              <a:t>Dirk Nowitzki Career Average Offensive Rebounds: 0.9333333333333332</a:t>
            </a:r>
          </a:p>
          <a:p>
            <a:r>
              <a:rPr lang="en-US" dirty="0"/>
              <a:t>Michael Jordan Career Average Offensive Rebounds: 1.5133333333333332</a:t>
            </a:r>
          </a:p>
          <a:p>
            <a:r>
              <a:rPr lang="en-US" dirty="0"/>
              <a:t>Karl Malone Career Average Offensive Rebounds: 2.389473684210526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45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01"/>
    </mc:Choice>
    <mc:Fallback xmlns="">
      <p:transition spd="slow" advTm="2210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B415D11-6899-4C75-BEAD-79C4656DC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" y="762007"/>
            <a:ext cx="5948806" cy="6095979"/>
          </a:xfrm>
          <a:custGeom>
            <a:avLst/>
            <a:gdLst>
              <a:gd name="connsiteX0" fmla="*/ 1573832 w 5948806"/>
              <a:gd name="connsiteY0" fmla="*/ 765 h 6095979"/>
              <a:gd name="connsiteX1" fmla="*/ 2734663 w 5948806"/>
              <a:gd name="connsiteY1" fmla="*/ 238687 h 6095979"/>
              <a:gd name="connsiteX2" fmla="*/ 5668316 w 5948806"/>
              <a:gd name="connsiteY2" fmla="*/ 3639516 h 6095979"/>
              <a:gd name="connsiteX3" fmla="*/ 5937022 w 5948806"/>
              <a:gd name="connsiteY3" fmla="*/ 5865869 h 6095979"/>
              <a:gd name="connsiteX4" fmla="*/ 5948806 w 5948806"/>
              <a:gd name="connsiteY4" fmla="*/ 6095979 h 6095979"/>
              <a:gd name="connsiteX5" fmla="*/ 0 w 5948806"/>
              <a:gd name="connsiteY5" fmla="*/ 6095979 h 6095979"/>
              <a:gd name="connsiteX6" fmla="*/ 0 w 5948806"/>
              <a:gd name="connsiteY6" fmla="*/ 1621672 h 6095979"/>
              <a:gd name="connsiteX7" fmla="*/ 36310 w 5948806"/>
              <a:gd name="connsiteY7" fmla="*/ 1518814 h 6095979"/>
              <a:gd name="connsiteX8" fmla="*/ 287891 w 5948806"/>
              <a:gd name="connsiteY8" fmla="*/ 956872 h 6095979"/>
              <a:gd name="connsiteX9" fmla="*/ 1573832 w 5948806"/>
              <a:gd name="connsiteY9" fmla="*/ 765 h 609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48806" h="6095979">
                <a:moveTo>
                  <a:pt x="1573832" y="765"/>
                </a:moveTo>
                <a:cubicBezTo>
                  <a:pt x="1940190" y="-10734"/>
                  <a:pt x="2329345" y="109280"/>
                  <a:pt x="2734663" y="238687"/>
                </a:cubicBezTo>
                <a:cubicBezTo>
                  <a:pt x="4118244" y="680647"/>
                  <a:pt x="5296697" y="1302752"/>
                  <a:pt x="5668316" y="3639516"/>
                </a:cubicBezTo>
                <a:cubicBezTo>
                  <a:pt x="5788299" y="4393559"/>
                  <a:pt x="5890546" y="5142244"/>
                  <a:pt x="5937022" y="5865869"/>
                </a:cubicBezTo>
                <a:lnTo>
                  <a:pt x="5948806" y="6095979"/>
                </a:lnTo>
                <a:lnTo>
                  <a:pt x="0" y="6095979"/>
                </a:lnTo>
                <a:lnTo>
                  <a:pt x="0" y="1621672"/>
                </a:lnTo>
                <a:lnTo>
                  <a:pt x="36310" y="1518814"/>
                </a:lnTo>
                <a:cubicBezTo>
                  <a:pt x="109805" y="1321982"/>
                  <a:pt x="192755" y="1133640"/>
                  <a:pt x="287891" y="956872"/>
                </a:cubicBezTo>
                <a:cubicBezTo>
                  <a:pt x="669453" y="247734"/>
                  <a:pt x="1102800" y="15549"/>
                  <a:pt x="1573832" y="7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3BFB3E6-2D9E-4A5C-826F-44A91F597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020FB5-90CB-3F48-BB4A-4468EA1A6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43175"/>
            <a:ext cx="4933049" cy="3552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1982FF-5E72-BE4F-A466-20632AAAB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523990"/>
            <a:ext cx="4572000" cy="1524010"/>
          </a:xfrm>
        </p:spPr>
        <p:txBody>
          <a:bodyPr anchor="t">
            <a:normAutofit/>
          </a:bodyPr>
          <a:lstStyle/>
          <a:p>
            <a:r>
              <a:rPr lang="en-US" sz="3200"/>
              <a:t>NBA ORB Comparison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00BD45-6A95-844E-B880-DB2CDB8FA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1" y="3048000"/>
            <a:ext cx="4572000" cy="3048001"/>
          </a:xfrm>
        </p:spPr>
        <p:txBody>
          <a:bodyPr>
            <a:normAutofit/>
          </a:bodyPr>
          <a:lstStyle/>
          <a:p>
            <a:r>
              <a:rPr lang="en-US" sz="2400" dirty="0"/>
              <a:t>Shaquille O’Neal was a clear favorite and leader in this category</a:t>
            </a:r>
          </a:p>
          <a:p>
            <a:r>
              <a:rPr lang="en-US" sz="2400" dirty="0"/>
              <a:t>Karl Malone was the closest competitor </a:t>
            </a:r>
          </a:p>
        </p:txBody>
      </p:sp>
    </p:spTree>
    <p:extLst>
      <p:ext uri="{BB962C8B-B14F-4D97-AF65-F5344CB8AC3E}">
        <p14:creationId xmlns:p14="http://schemas.microsoft.com/office/powerpoint/2010/main" val="336361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20"/>
    </mc:Choice>
    <mc:Fallback xmlns="">
      <p:transition spd="slow" advTm="3192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41387-CB2C-CA4B-927F-BC9B0D3EB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 Percentage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5E40E-A6C1-4B47-8963-44391C5A9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Shaq </a:t>
            </a:r>
            <a:r>
              <a:rPr lang="en-US" dirty="0" err="1"/>
              <a:t>ONeal</a:t>
            </a:r>
            <a:r>
              <a:rPr lang="en-US" dirty="0"/>
              <a:t> Career Average Free Throw Percentage Made: 0.5339090909090909</a:t>
            </a:r>
          </a:p>
          <a:p>
            <a:r>
              <a:rPr lang="en-US" dirty="0"/>
              <a:t>LeBron James Career Average Free Throw Percentage Made: 0.7296666666666666</a:t>
            </a:r>
          </a:p>
          <a:p>
            <a:r>
              <a:rPr lang="en-US" dirty="0"/>
              <a:t>Kobe Bryant Career Average Free Throw Percentage Made: 0.8349499999999999</a:t>
            </a:r>
          </a:p>
          <a:p>
            <a:r>
              <a:rPr lang="en-US" dirty="0"/>
              <a:t>Dirk Nowitzki Career Average Free Throw Percentage Made: 0.8707142857142858</a:t>
            </a:r>
          </a:p>
          <a:p>
            <a:r>
              <a:rPr lang="en-US" dirty="0"/>
              <a:t>Michael Jordan Career Average Free Throw Percentage Made: 0.8309333333333334</a:t>
            </a:r>
          </a:p>
          <a:p>
            <a:r>
              <a:rPr lang="en-US" dirty="0"/>
              <a:t>Karl Malone Career Average Free Throw Percentage Made: 0.7344736842105263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80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85"/>
    </mc:Choice>
    <mc:Fallback xmlns="">
      <p:transition spd="slow" advTm="3268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B415D11-6899-4C75-BEAD-79C4656DC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" y="762007"/>
            <a:ext cx="5948806" cy="6095979"/>
          </a:xfrm>
          <a:custGeom>
            <a:avLst/>
            <a:gdLst>
              <a:gd name="connsiteX0" fmla="*/ 1573832 w 5948806"/>
              <a:gd name="connsiteY0" fmla="*/ 765 h 6095979"/>
              <a:gd name="connsiteX1" fmla="*/ 2734663 w 5948806"/>
              <a:gd name="connsiteY1" fmla="*/ 238687 h 6095979"/>
              <a:gd name="connsiteX2" fmla="*/ 5668316 w 5948806"/>
              <a:gd name="connsiteY2" fmla="*/ 3639516 h 6095979"/>
              <a:gd name="connsiteX3" fmla="*/ 5937022 w 5948806"/>
              <a:gd name="connsiteY3" fmla="*/ 5865869 h 6095979"/>
              <a:gd name="connsiteX4" fmla="*/ 5948806 w 5948806"/>
              <a:gd name="connsiteY4" fmla="*/ 6095979 h 6095979"/>
              <a:gd name="connsiteX5" fmla="*/ 0 w 5948806"/>
              <a:gd name="connsiteY5" fmla="*/ 6095979 h 6095979"/>
              <a:gd name="connsiteX6" fmla="*/ 0 w 5948806"/>
              <a:gd name="connsiteY6" fmla="*/ 1621672 h 6095979"/>
              <a:gd name="connsiteX7" fmla="*/ 36310 w 5948806"/>
              <a:gd name="connsiteY7" fmla="*/ 1518814 h 6095979"/>
              <a:gd name="connsiteX8" fmla="*/ 287891 w 5948806"/>
              <a:gd name="connsiteY8" fmla="*/ 956872 h 6095979"/>
              <a:gd name="connsiteX9" fmla="*/ 1573832 w 5948806"/>
              <a:gd name="connsiteY9" fmla="*/ 765 h 609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48806" h="6095979">
                <a:moveTo>
                  <a:pt x="1573832" y="765"/>
                </a:moveTo>
                <a:cubicBezTo>
                  <a:pt x="1940190" y="-10734"/>
                  <a:pt x="2329345" y="109280"/>
                  <a:pt x="2734663" y="238687"/>
                </a:cubicBezTo>
                <a:cubicBezTo>
                  <a:pt x="4118244" y="680647"/>
                  <a:pt x="5296697" y="1302752"/>
                  <a:pt x="5668316" y="3639516"/>
                </a:cubicBezTo>
                <a:cubicBezTo>
                  <a:pt x="5788299" y="4393559"/>
                  <a:pt x="5890546" y="5142244"/>
                  <a:pt x="5937022" y="5865869"/>
                </a:cubicBezTo>
                <a:lnTo>
                  <a:pt x="5948806" y="6095979"/>
                </a:lnTo>
                <a:lnTo>
                  <a:pt x="0" y="6095979"/>
                </a:lnTo>
                <a:lnTo>
                  <a:pt x="0" y="1621672"/>
                </a:lnTo>
                <a:lnTo>
                  <a:pt x="36310" y="1518814"/>
                </a:lnTo>
                <a:cubicBezTo>
                  <a:pt x="109805" y="1321982"/>
                  <a:pt x="192755" y="1133640"/>
                  <a:pt x="287891" y="956872"/>
                </a:cubicBezTo>
                <a:cubicBezTo>
                  <a:pt x="669453" y="247734"/>
                  <a:pt x="1102800" y="15549"/>
                  <a:pt x="1573832" y="7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3BFB3E6-2D9E-4A5C-826F-44A91F597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2140E2-C99B-AF49-813F-8114652EE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" y="2623860"/>
            <a:ext cx="5053014" cy="36392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F75747-D183-F140-8879-C6E144DF6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523990"/>
            <a:ext cx="4572000" cy="1524010"/>
          </a:xfrm>
        </p:spPr>
        <p:txBody>
          <a:bodyPr anchor="t">
            <a:normAutofit/>
          </a:bodyPr>
          <a:lstStyle/>
          <a:p>
            <a:r>
              <a:rPr lang="en-US" sz="3200"/>
              <a:t>NBA FT Percentage Comparison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E8576B8-21CB-444B-A413-59F5668D2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1" y="3048000"/>
            <a:ext cx="4572000" cy="3048001"/>
          </a:xfrm>
        </p:spPr>
        <p:txBody>
          <a:bodyPr>
            <a:normAutofit/>
          </a:bodyPr>
          <a:lstStyle/>
          <a:p>
            <a:r>
              <a:rPr lang="en-US" sz="2400" dirty="0"/>
              <a:t>This is the only category Dirk Nowitzki was a leader in</a:t>
            </a:r>
          </a:p>
          <a:p>
            <a:r>
              <a:rPr lang="en-US" sz="2400" dirty="0"/>
              <a:t>Shaquille O’Neal was statistically bad at FT’s</a:t>
            </a:r>
          </a:p>
        </p:txBody>
      </p:sp>
    </p:spTree>
    <p:extLst>
      <p:ext uri="{BB962C8B-B14F-4D97-AF65-F5344CB8AC3E}">
        <p14:creationId xmlns:p14="http://schemas.microsoft.com/office/powerpoint/2010/main" val="9863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06"/>
    </mc:Choice>
    <mc:Fallback xmlns="">
      <p:transition spd="slow" advTm="1700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32882-68FD-CF45-AF4B-F23172C6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FG Made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461BC-D7C0-3640-9D2B-2DEB599E1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Shaq O’Neal Career Average Field Goals Made: 10.018181818181818</a:t>
            </a:r>
          </a:p>
          <a:p>
            <a:r>
              <a:rPr lang="en-US" dirty="0"/>
              <a:t>LeBron James Career Average Field Goals Made: 9.838888888888887</a:t>
            </a:r>
          </a:p>
          <a:p>
            <a:r>
              <a:rPr lang="en-US" dirty="0"/>
              <a:t>Kobe Bryant Career Average Field Goals Made: 8.45</a:t>
            </a:r>
          </a:p>
          <a:p>
            <a:r>
              <a:rPr lang="en-US" dirty="0"/>
              <a:t>Dirk Nowitzki Career Average Field Goals Made: 7.133333333333333</a:t>
            </a:r>
          </a:p>
          <a:p>
            <a:r>
              <a:rPr lang="en-US" dirty="0"/>
              <a:t>Michael Jordan Career Average Field Goals Made: 11.093333333333332</a:t>
            </a:r>
          </a:p>
          <a:p>
            <a:r>
              <a:rPr lang="en-US" dirty="0"/>
              <a:t>Karl Malone Career Average Field Goals Made: 9.010526315789475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33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92"/>
    </mc:Choice>
    <mc:Fallback xmlns="">
      <p:transition spd="slow" advTm="4219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B415D11-6899-4C75-BEAD-79C4656DC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" y="762007"/>
            <a:ext cx="5948806" cy="6095979"/>
          </a:xfrm>
          <a:custGeom>
            <a:avLst/>
            <a:gdLst>
              <a:gd name="connsiteX0" fmla="*/ 1573832 w 5948806"/>
              <a:gd name="connsiteY0" fmla="*/ 765 h 6095979"/>
              <a:gd name="connsiteX1" fmla="*/ 2734663 w 5948806"/>
              <a:gd name="connsiteY1" fmla="*/ 238687 h 6095979"/>
              <a:gd name="connsiteX2" fmla="*/ 5668316 w 5948806"/>
              <a:gd name="connsiteY2" fmla="*/ 3639516 h 6095979"/>
              <a:gd name="connsiteX3" fmla="*/ 5937022 w 5948806"/>
              <a:gd name="connsiteY3" fmla="*/ 5865869 h 6095979"/>
              <a:gd name="connsiteX4" fmla="*/ 5948806 w 5948806"/>
              <a:gd name="connsiteY4" fmla="*/ 6095979 h 6095979"/>
              <a:gd name="connsiteX5" fmla="*/ 0 w 5948806"/>
              <a:gd name="connsiteY5" fmla="*/ 6095979 h 6095979"/>
              <a:gd name="connsiteX6" fmla="*/ 0 w 5948806"/>
              <a:gd name="connsiteY6" fmla="*/ 1621672 h 6095979"/>
              <a:gd name="connsiteX7" fmla="*/ 36310 w 5948806"/>
              <a:gd name="connsiteY7" fmla="*/ 1518814 h 6095979"/>
              <a:gd name="connsiteX8" fmla="*/ 287891 w 5948806"/>
              <a:gd name="connsiteY8" fmla="*/ 956872 h 6095979"/>
              <a:gd name="connsiteX9" fmla="*/ 1573832 w 5948806"/>
              <a:gd name="connsiteY9" fmla="*/ 765 h 609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48806" h="6095979">
                <a:moveTo>
                  <a:pt x="1573832" y="765"/>
                </a:moveTo>
                <a:cubicBezTo>
                  <a:pt x="1940190" y="-10734"/>
                  <a:pt x="2329345" y="109280"/>
                  <a:pt x="2734663" y="238687"/>
                </a:cubicBezTo>
                <a:cubicBezTo>
                  <a:pt x="4118244" y="680647"/>
                  <a:pt x="5296697" y="1302752"/>
                  <a:pt x="5668316" y="3639516"/>
                </a:cubicBezTo>
                <a:cubicBezTo>
                  <a:pt x="5788299" y="4393559"/>
                  <a:pt x="5890546" y="5142244"/>
                  <a:pt x="5937022" y="5865869"/>
                </a:cubicBezTo>
                <a:lnTo>
                  <a:pt x="5948806" y="6095979"/>
                </a:lnTo>
                <a:lnTo>
                  <a:pt x="0" y="6095979"/>
                </a:lnTo>
                <a:lnTo>
                  <a:pt x="0" y="1621672"/>
                </a:lnTo>
                <a:lnTo>
                  <a:pt x="36310" y="1518814"/>
                </a:lnTo>
                <a:cubicBezTo>
                  <a:pt x="109805" y="1321982"/>
                  <a:pt x="192755" y="1133640"/>
                  <a:pt x="287891" y="956872"/>
                </a:cubicBezTo>
                <a:cubicBezTo>
                  <a:pt x="669453" y="247734"/>
                  <a:pt x="1102800" y="15549"/>
                  <a:pt x="1573832" y="7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3BFB3E6-2D9E-4A5C-826F-44A91F597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749439-B681-854E-8630-5E58CDA4E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551" y="2619141"/>
            <a:ext cx="5366849" cy="3905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CE9AE1-554A-8240-96BF-7D0099813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523990"/>
            <a:ext cx="4572000" cy="1524010"/>
          </a:xfrm>
        </p:spPr>
        <p:txBody>
          <a:bodyPr anchor="t">
            <a:normAutofit/>
          </a:bodyPr>
          <a:lstStyle/>
          <a:p>
            <a:r>
              <a:rPr lang="en-US" sz="3200"/>
              <a:t>NBA FG Comparison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A16C167-23C7-FD46-839F-8BC0014CF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1" y="3048000"/>
            <a:ext cx="4572000" cy="3048001"/>
          </a:xfrm>
        </p:spPr>
        <p:txBody>
          <a:bodyPr>
            <a:normAutofit/>
          </a:bodyPr>
          <a:lstStyle/>
          <a:p>
            <a:r>
              <a:rPr lang="en-US" sz="2400" dirty="0"/>
              <a:t>Jordan was the best field goal maker</a:t>
            </a:r>
          </a:p>
          <a:p>
            <a:r>
              <a:rPr lang="en-US" sz="2400" dirty="0"/>
              <a:t>Dirk Nowitzki was the worst </a:t>
            </a:r>
          </a:p>
        </p:txBody>
      </p:sp>
    </p:spTree>
    <p:extLst>
      <p:ext uri="{BB962C8B-B14F-4D97-AF65-F5344CB8AC3E}">
        <p14:creationId xmlns:p14="http://schemas.microsoft.com/office/powerpoint/2010/main" val="77802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462"/>
    </mc:Choice>
    <mc:Fallback xmlns="">
      <p:transition spd="slow" advTm="6246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4304C-025A-214F-B2FA-1FCC78084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1EA02-7452-0D45-A3D0-A143633AB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will show an analysis on defense for these NBA Legends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7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93"/>
    </mc:Choice>
    <mc:Fallback xmlns="">
      <p:transition spd="slow" advTm="979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B415D11-6899-4C75-BEAD-79C4656DC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" y="762007"/>
            <a:ext cx="5948806" cy="6095979"/>
          </a:xfrm>
          <a:custGeom>
            <a:avLst/>
            <a:gdLst>
              <a:gd name="connsiteX0" fmla="*/ 1573832 w 5948806"/>
              <a:gd name="connsiteY0" fmla="*/ 765 h 6095979"/>
              <a:gd name="connsiteX1" fmla="*/ 2734663 w 5948806"/>
              <a:gd name="connsiteY1" fmla="*/ 238687 h 6095979"/>
              <a:gd name="connsiteX2" fmla="*/ 5668316 w 5948806"/>
              <a:gd name="connsiteY2" fmla="*/ 3639516 h 6095979"/>
              <a:gd name="connsiteX3" fmla="*/ 5937022 w 5948806"/>
              <a:gd name="connsiteY3" fmla="*/ 5865869 h 6095979"/>
              <a:gd name="connsiteX4" fmla="*/ 5948806 w 5948806"/>
              <a:gd name="connsiteY4" fmla="*/ 6095979 h 6095979"/>
              <a:gd name="connsiteX5" fmla="*/ 0 w 5948806"/>
              <a:gd name="connsiteY5" fmla="*/ 6095979 h 6095979"/>
              <a:gd name="connsiteX6" fmla="*/ 0 w 5948806"/>
              <a:gd name="connsiteY6" fmla="*/ 1621672 h 6095979"/>
              <a:gd name="connsiteX7" fmla="*/ 36310 w 5948806"/>
              <a:gd name="connsiteY7" fmla="*/ 1518814 h 6095979"/>
              <a:gd name="connsiteX8" fmla="*/ 287891 w 5948806"/>
              <a:gd name="connsiteY8" fmla="*/ 956872 h 6095979"/>
              <a:gd name="connsiteX9" fmla="*/ 1573832 w 5948806"/>
              <a:gd name="connsiteY9" fmla="*/ 765 h 609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48806" h="6095979">
                <a:moveTo>
                  <a:pt x="1573832" y="765"/>
                </a:moveTo>
                <a:cubicBezTo>
                  <a:pt x="1940190" y="-10734"/>
                  <a:pt x="2329345" y="109280"/>
                  <a:pt x="2734663" y="238687"/>
                </a:cubicBezTo>
                <a:cubicBezTo>
                  <a:pt x="4118244" y="680647"/>
                  <a:pt x="5296697" y="1302752"/>
                  <a:pt x="5668316" y="3639516"/>
                </a:cubicBezTo>
                <a:cubicBezTo>
                  <a:pt x="5788299" y="4393559"/>
                  <a:pt x="5890546" y="5142244"/>
                  <a:pt x="5937022" y="5865869"/>
                </a:cubicBezTo>
                <a:lnTo>
                  <a:pt x="5948806" y="6095979"/>
                </a:lnTo>
                <a:lnTo>
                  <a:pt x="0" y="6095979"/>
                </a:lnTo>
                <a:lnTo>
                  <a:pt x="0" y="1621672"/>
                </a:lnTo>
                <a:lnTo>
                  <a:pt x="36310" y="1518814"/>
                </a:lnTo>
                <a:cubicBezTo>
                  <a:pt x="109805" y="1321982"/>
                  <a:pt x="192755" y="1133640"/>
                  <a:pt x="287891" y="956872"/>
                </a:cubicBezTo>
                <a:cubicBezTo>
                  <a:pt x="669453" y="247734"/>
                  <a:pt x="1102800" y="15549"/>
                  <a:pt x="1573832" y="7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3BFB3E6-2D9E-4A5C-826F-44A91F597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9D6D09B-7966-3D46-8284-316FBA403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3" y="2285995"/>
            <a:ext cx="3648073" cy="380999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C38AD6-EACB-468C-BC51-6B33C23DA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1" y="3048000"/>
            <a:ext cx="4572000" cy="3048001"/>
          </a:xfrm>
        </p:spPr>
        <p:txBody>
          <a:bodyPr>
            <a:normAutofit/>
          </a:bodyPr>
          <a:lstStyle/>
          <a:p>
            <a:r>
              <a:rPr lang="en-US" sz="2400" dirty="0"/>
              <a:t>Shaquille O’Neal was the most dominating defensive force</a:t>
            </a:r>
          </a:p>
          <a:p>
            <a:r>
              <a:rPr lang="en-US" sz="2400" dirty="0"/>
              <a:t>Michael Jordan only beat Shaq in the category of steals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E1E432-58F1-AB47-A915-3B1E2F1C6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523990"/>
            <a:ext cx="4572000" cy="1524010"/>
          </a:xfrm>
        </p:spPr>
        <p:txBody>
          <a:bodyPr anchor="t">
            <a:normAutofit/>
          </a:bodyPr>
          <a:lstStyle/>
          <a:p>
            <a:r>
              <a:rPr lang="en-US" sz="3200" dirty="0"/>
              <a:t>Defensive Comparison</a:t>
            </a:r>
          </a:p>
        </p:txBody>
      </p:sp>
    </p:spTree>
    <p:extLst>
      <p:ext uri="{BB962C8B-B14F-4D97-AF65-F5344CB8AC3E}">
        <p14:creationId xmlns:p14="http://schemas.microsoft.com/office/powerpoint/2010/main" val="421279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48"/>
    </mc:Choice>
    <mc:Fallback xmlns="">
      <p:transition spd="slow" advTm="6594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4A2E-DC65-E14E-B011-66ED54B57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32A29-D584-6A47-AEE5-209CC3510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Michael Jordan is the statistically the best player in the modern era</a:t>
            </a:r>
          </a:p>
          <a:p>
            <a:r>
              <a:rPr lang="en-US" dirty="0"/>
              <a:t>Shaquille O’Neal should be considered the second best</a:t>
            </a:r>
          </a:p>
          <a:p>
            <a:r>
              <a:rPr lang="en-US" dirty="0"/>
              <a:t>The worst of these NBA legends would be Dirk Nowitzki</a:t>
            </a:r>
          </a:p>
          <a:p>
            <a:r>
              <a:rPr lang="en-US" dirty="0"/>
              <a:t>Important note: LeBron James’ is still active</a:t>
            </a:r>
          </a:p>
        </p:txBody>
      </p:sp>
    </p:spTree>
    <p:extLst>
      <p:ext uri="{BB962C8B-B14F-4D97-AF65-F5344CB8AC3E}">
        <p14:creationId xmlns:p14="http://schemas.microsoft.com/office/powerpoint/2010/main" val="377788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77"/>
    </mc:Choice>
    <mc:Fallback xmlns="">
      <p:transition spd="slow" advTm="4167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482E1-7586-F840-9A16-FF79DA496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NBA Legend Peak 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0C08E-F8D9-E448-BF5C-B188672D0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allows us to value players based off performance</a:t>
            </a:r>
          </a:p>
          <a:p>
            <a:r>
              <a:rPr lang="en-US" dirty="0"/>
              <a:t>Better judge superstar players contract lengths</a:t>
            </a:r>
          </a:p>
          <a:p>
            <a:r>
              <a:rPr lang="en-US" dirty="0"/>
              <a:t>Pay them the most during their peak years</a:t>
            </a:r>
          </a:p>
        </p:txBody>
      </p:sp>
    </p:spTree>
    <p:extLst>
      <p:ext uri="{BB962C8B-B14F-4D97-AF65-F5344CB8AC3E}">
        <p14:creationId xmlns:p14="http://schemas.microsoft.com/office/powerpoint/2010/main" val="141232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00"/>
    </mc:Choice>
    <mc:Fallback xmlns="">
      <p:transition spd="slow" advTm="139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05ED1-92CF-544E-B4F8-6D3C4AA1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10E70-F325-0741-82F1-70D4D4B80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goal of this study is to understand the modern-day NBA Legends </a:t>
            </a:r>
          </a:p>
          <a:p>
            <a:pPr lvl="1"/>
            <a:r>
              <a:rPr lang="en-US" dirty="0"/>
              <a:t>Who should be considered the greatest player in the modern era</a:t>
            </a:r>
          </a:p>
          <a:p>
            <a:pPr lvl="1"/>
            <a:r>
              <a:rPr lang="en-US" dirty="0"/>
              <a:t>Where do these player's peak</a:t>
            </a:r>
          </a:p>
          <a:p>
            <a:pPr lvl="1"/>
            <a:r>
              <a:rPr lang="en-US" dirty="0"/>
              <a:t>How should we value them</a:t>
            </a:r>
          </a:p>
          <a:p>
            <a:r>
              <a:rPr lang="en-US" dirty="0"/>
              <a:t>This study will provide us with a better understanding of these legendary players</a:t>
            </a:r>
          </a:p>
        </p:txBody>
      </p:sp>
    </p:spTree>
    <p:extLst>
      <p:ext uri="{BB962C8B-B14F-4D97-AF65-F5344CB8AC3E}">
        <p14:creationId xmlns:p14="http://schemas.microsoft.com/office/powerpoint/2010/main" val="145518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30"/>
    </mc:Choice>
    <mc:Fallback xmlns="">
      <p:transition spd="slow" advTm="4993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6CBA7-B693-FE46-BFA1-6D649677D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524000"/>
            <a:ext cx="457200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Michael Jordan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FAAB-5E30-4176-BE96-C3DD3FB14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" y="762007"/>
            <a:ext cx="5948806" cy="6095979"/>
          </a:xfrm>
          <a:custGeom>
            <a:avLst/>
            <a:gdLst>
              <a:gd name="connsiteX0" fmla="*/ 1573832 w 5948806"/>
              <a:gd name="connsiteY0" fmla="*/ 765 h 6095979"/>
              <a:gd name="connsiteX1" fmla="*/ 2734663 w 5948806"/>
              <a:gd name="connsiteY1" fmla="*/ 238687 h 6095979"/>
              <a:gd name="connsiteX2" fmla="*/ 5668316 w 5948806"/>
              <a:gd name="connsiteY2" fmla="*/ 3639516 h 6095979"/>
              <a:gd name="connsiteX3" fmla="*/ 5937022 w 5948806"/>
              <a:gd name="connsiteY3" fmla="*/ 5865869 h 6095979"/>
              <a:gd name="connsiteX4" fmla="*/ 5948806 w 5948806"/>
              <a:gd name="connsiteY4" fmla="*/ 6095979 h 6095979"/>
              <a:gd name="connsiteX5" fmla="*/ 0 w 5948806"/>
              <a:gd name="connsiteY5" fmla="*/ 6095979 h 6095979"/>
              <a:gd name="connsiteX6" fmla="*/ 0 w 5948806"/>
              <a:gd name="connsiteY6" fmla="*/ 1621672 h 6095979"/>
              <a:gd name="connsiteX7" fmla="*/ 36310 w 5948806"/>
              <a:gd name="connsiteY7" fmla="*/ 1518814 h 6095979"/>
              <a:gd name="connsiteX8" fmla="*/ 287891 w 5948806"/>
              <a:gd name="connsiteY8" fmla="*/ 956872 h 6095979"/>
              <a:gd name="connsiteX9" fmla="*/ 1573832 w 5948806"/>
              <a:gd name="connsiteY9" fmla="*/ 765 h 609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48806" h="6095979">
                <a:moveTo>
                  <a:pt x="1573832" y="765"/>
                </a:moveTo>
                <a:cubicBezTo>
                  <a:pt x="1940190" y="-10734"/>
                  <a:pt x="2329345" y="109280"/>
                  <a:pt x="2734663" y="238687"/>
                </a:cubicBezTo>
                <a:cubicBezTo>
                  <a:pt x="4118244" y="680647"/>
                  <a:pt x="5296697" y="1302752"/>
                  <a:pt x="5668316" y="3639516"/>
                </a:cubicBezTo>
                <a:cubicBezTo>
                  <a:pt x="5788299" y="4393559"/>
                  <a:pt x="5890546" y="5142244"/>
                  <a:pt x="5937022" y="5865869"/>
                </a:cubicBezTo>
                <a:lnTo>
                  <a:pt x="5948806" y="6095979"/>
                </a:lnTo>
                <a:lnTo>
                  <a:pt x="0" y="6095979"/>
                </a:lnTo>
                <a:lnTo>
                  <a:pt x="0" y="1621672"/>
                </a:lnTo>
                <a:lnTo>
                  <a:pt x="36310" y="1518814"/>
                </a:lnTo>
                <a:cubicBezTo>
                  <a:pt x="109805" y="1321982"/>
                  <a:pt x="192755" y="1133640"/>
                  <a:pt x="287891" y="956872"/>
                </a:cubicBezTo>
                <a:cubicBezTo>
                  <a:pt x="669453" y="247734"/>
                  <a:pt x="1102800" y="15549"/>
                  <a:pt x="1573832" y="7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47DB6CD-8E9E-4643-B3B6-01BD80429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6F9CA8-60DC-2641-BA84-01A64B9AE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99" y="2840005"/>
            <a:ext cx="3810001" cy="270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7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47"/>
    </mc:Choice>
    <mc:Fallback xmlns="">
      <p:transition spd="slow" advTm="4684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E6D488-8C32-A04C-AEAE-2D495586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524000"/>
            <a:ext cx="457200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LeBron James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FAAB-5E30-4176-BE96-C3DD3FB14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" y="762007"/>
            <a:ext cx="5948806" cy="6095979"/>
          </a:xfrm>
          <a:custGeom>
            <a:avLst/>
            <a:gdLst>
              <a:gd name="connsiteX0" fmla="*/ 1573832 w 5948806"/>
              <a:gd name="connsiteY0" fmla="*/ 765 h 6095979"/>
              <a:gd name="connsiteX1" fmla="*/ 2734663 w 5948806"/>
              <a:gd name="connsiteY1" fmla="*/ 238687 h 6095979"/>
              <a:gd name="connsiteX2" fmla="*/ 5668316 w 5948806"/>
              <a:gd name="connsiteY2" fmla="*/ 3639516 h 6095979"/>
              <a:gd name="connsiteX3" fmla="*/ 5937022 w 5948806"/>
              <a:gd name="connsiteY3" fmla="*/ 5865869 h 6095979"/>
              <a:gd name="connsiteX4" fmla="*/ 5948806 w 5948806"/>
              <a:gd name="connsiteY4" fmla="*/ 6095979 h 6095979"/>
              <a:gd name="connsiteX5" fmla="*/ 0 w 5948806"/>
              <a:gd name="connsiteY5" fmla="*/ 6095979 h 6095979"/>
              <a:gd name="connsiteX6" fmla="*/ 0 w 5948806"/>
              <a:gd name="connsiteY6" fmla="*/ 1621672 h 6095979"/>
              <a:gd name="connsiteX7" fmla="*/ 36310 w 5948806"/>
              <a:gd name="connsiteY7" fmla="*/ 1518814 h 6095979"/>
              <a:gd name="connsiteX8" fmla="*/ 287891 w 5948806"/>
              <a:gd name="connsiteY8" fmla="*/ 956872 h 6095979"/>
              <a:gd name="connsiteX9" fmla="*/ 1573832 w 5948806"/>
              <a:gd name="connsiteY9" fmla="*/ 765 h 609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48806" h="6095979">
                <a:moveTo>
                  <a:pt x="1573832" y="765"/>
                </a:moveTo>
                <a:cubicBezTo>
                  <a:pt x="1940190" y="-10734"/>
                  <a:pt x="2329345" y="109280"/>
                  <a:pt x="2734663" y="238687"/>
                </a:cubicBezTo>
                <a:cubicBezTo>
                  <a:pt x="4118244" y="680647"/>
                  <a:pt x="5296697" y="1302752"/>
                  <a:pt x="5668316" y="3639516"/>
                </a:cubicBezTo>
                <a:cubicBezTo>
                  <a:pt x="5788299" y="4393559"/>
                  <a:pt x="5890546" y="5142244"/>
                  <a:pt x="5937022" y="5865869"/>
                </a:cubicBezTo>
                <a:lnTo>
                  <a:pt x="5948806" y="6095979"/>
                </a:lnTo>
                <a:lnTo>
                  <a:pt x="0" y="6095979"/>
                </a:lnTo>
                <a:lnTo>
                  <a:pt x="0" y="1621672"/>
                </a:lnTo>
                <a:lnTo>
                  <a:pt x="36310" y="1518814"/>
                </a:lnTo>
                <a:cubicBezTo>
                  <a:pt x="109805" y="1321982"/>
                  <a:pt x="192755" y="1133640"/>
                  <a:pt x="287891" y="956872"/>
                </a:cubicBezTo>
                <a:cubicBezTo>
                  <a:pt x="669453" y="247734"/>
                  <a:pt x="1102800" y="15549"/>
                  <a:pt x="1573832" y="7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47DB6CD-8E9E-4643-B3B6-01BD80429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0BCD43-EE3F-3147-B655-EF1D56B59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99" y="2804639"/>
            <a:ext cx="3810001" cy="277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01"/>
    </mc:Choice>
    <mc:Fallback xmlns="">
      <p:transition spd="slow" advTm="3220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EF57F3-7F5F-E84E-9A96-2338222D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524000"/>
            <a:ext cx="457200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Shaquille O’Neal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FAAB-5E30-4176-BE96-C3DD3FB14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" y="762007"/>
            <a:ext cx="5948806" cy="6095979"/>
          </a:xfrm>
          <a:custGeom>
            <a:avLst/>
            <a:gdLst>
              <a:gd name="connsiteX0" fmla="*/ 1573832 w 5948806"/>
              <a:gd name="connsiteY0" fmla="*/ 765 h 6095979"/>
              <a:gd name="connsiteX1" fmla="*/ 2734663 w 5948806"/>
              <a:gd name="connsiteY1" fmla="*/ 238687 h 6095979"/>
              <a:gd name="connsiteX2" fmla="*/ 5668316 w 5948806"/>
              <a:gd name="connsiteY2" fmla="*/ 3639516 h 6095979"/>
              <a:gd name="connsiteX3" fmla="*/ 5937022 w 5948806"/>
              <a:gd name="connsiteY3" fmla="*/ 5865869 h 6095979"/>
              <a:gd name="connsiteX4" fmla="*/ 5948806 w 5948806"/>
              <a:gd name="connsiteY4" fmla="*/ 6095979 h 6095979"/>
              <a:gd name="connsiteX5" fmla="*/ 0 w 5948806"/>
              <a:gd name="connsiteY5" fmla="*/ 6095979 h 6095979"/>
              <a:gd name="connsiteX6" fmla="*/ 0 w 5948806"/>
              <a:gd name="connsiteY6" fmla="*/ 1621672 h 6095979"/>
              <a:gd name="connsiteX7" fmla="*/ 36310 w 5948806"/>
              <a:gd name="connsiteY7" fmla="*/ 1518814 h 6095979"/>
              <a:gd name="connsiteX8" fmla="*/ 287891 w 5948806"/>
              <a:gd name="connsiteY8" fmla="*/ 956872 h 6095979"/>
              <a:gd name="connsiteX9" fmla="*/ 1573832 w 5948806"/>
              <a:gd name="connsiteY9" fmla="*/ 765 h 609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48806" h="6095979">
                <a:moveTo>
                  <a:pt x="1573832" y="765"/>
                </a:moveTo>
                <a:cubicBezTo>
                  <a:pt x="1940190" y="-10734"/>
                  <a:pt x="2329345" y="109280"/>
                  <a:pt x="2734663" y="238687"/>
                </a:cubicBezTo>
                <a:cubicBezTo>
                  <a:pt x="4118244" y="680647"/>
                  <a:pt x="5296697" y="1302752"/>
                  <a:pt x="5668316" y="3639516"/>
                </a:cubicBezTo>
                <a:cubicBezTo>
                  <a:pt x="5788299" y="4393559"/>
                  <a:pt x="5890546" y="5142244"/>
                  <a:pt x="5937022" y="5865869"/>
                </a:cubicBezTo>
                <a:lnTo>
                  <a:pt x="5948806" y="6095979"/>
                </a:lnTo>
                <a:lnTo>
                  <a:pt x="0" y="6095979"/>
                </a:lnTo>
                <a:lnTo>
                  <a:pt x="0" y="1621672"/>
                </a:lnTo>
                <a:lnTo>
                  <a:pt x="36310" y="1518814"/>
                </a:lnTo>
                <a:cubicBezTo>
                  <a:pt x="109805" y="1321982"/>
                  <a:pt x="192755" y="1133640"/>
                  <a:pt x="287891" y="956872"/>
                </a:cubicBezTo>
                <a:cubicBezTo>
                  <a:pt x="669453" y="247734"/>
                  <a:pt x="1102800" y="15549"/>
                  <a:pt x="1573832" y="7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47DB6CD-8E9E-4643-B3B6-01BD80429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F719C4-3422-F242-9A67-687C71377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99" y="2857020"/>
            <a:ext cx="3810001" cy="266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9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67"/>
    </mc:Choice>
    <mc:Fallback xmlns="">
      <p:transition spd="slow" advTm="30567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13E25-0394-C341-A490-50D9F8474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524000"/>
            <a:ext cx="457200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Dirk Nowitzki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FAAB-5E30-4176-BE96-C3DD3FB14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" y="762007"/>
            <a:ext cx="5948806" cy="6095979"/>
          </a:xfrm>
          <a:custGeom>
            <a:avLst/>
            <a:gdLst>
              <a:gd name="connsiteX0" fmla="*/ 1573832 w 5948806"/>
              <a:gd name="connsiteY0" fmla="*/ 765 h 6095979"/>
              <a:gd name="connsiteX1" fmla="*/ 2734663 w 5948806"/>
              <a:gd name="connsiteY1" fmla="*/ 238687 h 6095979"/>
              <a:gd name="connsiteX2" fmla="*/ 5668316 w 5948806"/>
              <a:gd name="connsiteY2" fmla="*/ 3639516 h 6095979"/>
              <a:gd name="connsiteX3" fmla="*/ 5937022 w 5948806"/>
              <a:gd name="connsiteY3" fmla="*/ 5865869 h 6095979"/>
              <a:gd name="connsiteX4" fmla="*/ 5948806 w 5948806"/>
              <a:gd name="connsiteY4" fmla="*/ 6095979 h 6095979"/>
              <a:gd name="connsiteX5" fmla="*/ 0 w 5948806"/>
              <a:gd name="connsiteY5" fmla="*/ 6095979 h 6095979"/>
              <a:gd name="connsiteX6" fmla="*/ 0 w 5948806"/>
              <a:gd name="connsiteY6" fmla="*/ 1621672 h 6095979"/>
              <a:gd name="connsiteX7" fmla="*/ 36310 w 5948806"/>
              <a:gd name="connsiteY7" fmla="*/ 1518814 h 6095979"/>
              <a:gd name="connsiteX8" fmla="*/ 287891 w 5948806"/>
              <a:gd name="connsiteY8" fmla="*/ 956872 h 6095979"/>
              <a:gd name="connsiteX9" fmla="*/ 1573832 w 5948806"/>
              <a:gd name="connsiteY9" fmla="*/ 765 h 609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48806" h="6095979">
                <a:moveTo>
                  <a:pt x="1573832" y="765"/>
                </a:moveTo>
                <a:cubicBezTo>
                  <a:pt x="1940190" y="-10734"/>
                  <a:pt x="2329345" y="109280"/>
                  <a:pt x="2734663" y="238687"/>
                </a:cubicBezTo>
                <a:cubicBezTo>
                  <a:pt x="4118244" y="680647"/>
                  <a:pt x="5296697" y="1302752"/>
                  <a:pt x="5668316" y="3639516"/>
                </a:cubicBezTo>
                <a:cubicBezTo>
                  <a:pt x="5788299" y="4393559"/>
                  <a:pt x="5890546" y="5142244"/>
                  <a:pt x="5937022" y="5865869"/>
                </a:cubicBezTo>
                <a:lnTo>
                  <a:pt x="5948806" y="6095979"/>
                </a:lnTo>
                <a:lnTo>
                  <a:pt x="0" y="6095979"/>
                </a:lnTo>
                <a:lnTo>
                  <a:pt x="0" y="1621672"/>
                </a:lnTo>
                <a:lnTo>
                  <a:pt x="36310" y="1518814"/>
                </a:lnTo>
                <a:cubicBezTo>
                  <a:pt x="109805" y="1321982"/>
                  <a:pt x="192755" y="1133640"/>
                  <a:pt x="287891" y="956872"/>
                </a:cubicBezTo>
                <a:cubicBezTo>
                  <a:pt x="669453" y="247734"/>
                  <a:pt x="1102800" y="15549"/>
                  <a:pt x="1573832" y="7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47DB6CD-8E9E-4643-B3B6-01BD80429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1C62F3-6BE0-4847-8830-9BFD744E2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99" y="2840005"/>
            <a:ext cx="3810001" cy="270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2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4"/>
    </mc:Choice>
    <mc:Fallback xmlns="">
      <p:transition spd="slow" advTm="577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D6194-6BD2-1E4D-B0E4-27B9DC820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524000"/>
            <a:ext cx="457200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Karl Malone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FAAB-5E30-4176-BE96-C3DD3FB14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" y="762007"/>
            <a:ext cx="5948806" cy="6095979"/>
          </a:xfrm>
          <a:custGeom>
            <a:avLst/>
            <a:gdLst>
              <a:gd name="connsiteX0" fmla="*/ 1573832 w 5948806"/>
              <a:gd name="connsiteY0" fmla="*/ 765 h 6095979"/>
              <a:gd name="connsiteX1" fmla="*/ 2734663 w 5948806"/>
              <a:gd name="connsiteY1" fmla="*/ 238687 h 6095979"/>
              <a:gd name="connsiteX2" fmla="*/ 5668316 w 5948806"/>
              <a:gd name="connsiteY2" fmla="*/ 3639516 h 6095979"/>
              <a:gd name="connsiteX3" fmla="*/ 5937022 w 5948806"/>
              <a:gd name="connsiteY3" fmla="*/ 5865869 h 6095979"/>
              <a:gd name="connsiteX4" fmla="*/ 5948806 w 5948806"/>
              <a:gd name="connsiteY4" fmla="*/ 6095979 h 6095979"/>
              <a:gd name="connsiteX5" fmla="*/ 0 w 5948806"/>
              <a:gd name="connsiteY5" fmla="*/ 6095979 h 6095979"/>
              <a:gd name="connsiteX6" fmla="*/ 0 w 5948806"/>
              <a:gd name="connsiteY6" fmla="*/ 1621672 h 6095979"/>
              <a:gd name="connsiteX7" fmla="*/ 36310 w 5948806"/>
              <a:gd name="connsiteY7" fmla="*/ 1518814 h 6095979"/>
              <a:gd name="connsiteX8" fmla="*/ 287891 w 5948806"/>
              <a:gd name="connsiteY8" fmla="*/ 956872 h 6095979"/>
              <a:gd name="connsiteX9" fmla="*/ 1573832 w 5948806"/>
              <a:gd name="connsiteY9" fmla="*/ 765 h 609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48806" h="6095979">
                <a:moveTo>
                  <a:pt x="1573832" y="765"/>
                </a:moveTo>
                <a:cubicBezTo>
                  <a:pt x="1940190" y="-10734"/>
                  <a:pt x="2329345" y="109280"/>
                  <a:pt x="2734663" y="238687"/>
                </a:cubicBezTo>
                <a:cubicBezTo>
                  <a:pt x="4118244" y="680647"/>
                  <a:pt x="5296697" y="1302752"/>
                  <a:pt x="5668316" y="3639516"/>
                </a:cubicBezTo>
                <a:cubicBezTo>
                  <a:pt x="5788299" y="4393559"/>
                  <a:pt x="5890546" y="5142244"/>
                  <a:pt x="5937022" y="5865869"/>
                </a:cubicBezTo>
                <a:lnTo>
                  <a:pt x="5948806" y="6095979"/>
                </a:lnTo>
                <a:lnTo>
                  <a:pt x="0" y="6095979"/>
                </a:lnTo>
                <a:lnTo>
                  <a:pt x="0" y="1621672"/>
                </a:lnTo>
                <a:lnTo>
                  <a:pt x="36310" y="1518814"/>
                </a:lnTo>
                <a:cubicBezTo>
                  <a:pt x="109805" y="1321982"/>
                  <a:pt x="192755" y="1133640"/>
                  <a:pt x="287891" y="956872"/>
                </a:cubicBezTo>
                <a:cubicBezTo>
                  <a:pt x="669453" y="247734"/>
                  <a:pt x="1102800" y="15549"/>
                  <a:pt x="1573832" y="7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47DB6CD-8E9E-4643-B3B6-01BD80429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3ED211-8F8E-9C47-AFB6-78D8D5BB2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99" y="2840005"/>
            <a:ext cx="3810001" cy="270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5"/>
    </mc:Choice>
    <mc:Fallback xmlns="">
      <p:transition spd="slow" advTm="407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546A4-7E96-0645-B24F-5055F297F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524000"/>
            <a:ext cx="457200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Kobe Bryant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FAAB-5E30-4176-BE96-C3DD3FB14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" y="762007"/>
            <a:ext cx="5948806" cy="6095979"/>
          </a:xfrm>
          <a:custGeom>
            <a:avLst/>
            <a:gdLst>
              <a:gd name="connsiteX0" fmla="*/ 1573832 w 5948806"/>
              <a:gd name="connsiteY0" fmla="*/ 765 h 6095979"/>
              <a:gd name="connsiteX1" fmla="*/ 2734663 w 5948806"/>
              <a:gd name="connsiteY1" fmla="*/ 238687 h 6095979"/>
              <a:gd name="connsiteX2" fmla="*/ 5668316 w 5948806"/>
              <a:gd name="connsiteY2" fmla="*/ 3639516 h 6095979"/>
              <a:gd name="connsiteX3" fmla="*/ 5937022 w 5948806"/>
              <a:gd name="connsiteY3" fmla="*/ 5865869 h 6095979"/>
              <a:gd name="connsiteX4" fmla="*/ 5948806 w 5948806"/>
              <a:gd name="connsiteY4" fmla="*/ 6095979 h 6095979"/>
              <a:gd name="connsiteX5" fmla="*/ 0 w 5948806"/>
              <a:gd name="connsiteY5" fmla="*/ 6095979 h 6095979"/>
              <a:gd name="connsiteX6" fmla="*/ 0 w 5948806"/>
              <a:gd name="connsiteY6" fmla="*/ 1621672 h 6095979"/>
              <a:gd name="connsiteX7" fmla="*/ 36310 w 5948806"/>
              <a:gd name="connsiteY7" fmla="*/ 1518814 h 6095979"/>
              <a:gd name="connsiteX8" fmla="*/ 287891 w 5948806"/>
              <a:gd name="connsiteY8" fmla="*/ 956872 h 6095979"/>
              <a:gd name="connsiteX9" fmla="*/ 1573832 w 5948806"/>
              <a:gd name="connsiteY9" fmla="*/ 765 h 609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48806" h="6095979">
                <a:moveTo>
                  <a:pt x="1573832" y="765"/>
                </a:moveTo>
                <a:cubicBezTo>
                  <a:pt x="1940190" y="-10734"/>
                  <a:pt x="2329345" y="109280"/>
                  <a:pt x="2734663" y="238687"/>
                </a:cubicBezTo>
                <a:cubicBezTo>
                  <a:pt x="4118244" y="680647"/>
                  <a:pt x="5296697" y="1302752"/>
                  <a:pt x="5668316" y="3639516"/>
                </a:cubicBezTo>
                <a:cubicBezTo>
                  <a:pt x="5788299" y="4393559"/>
                  <a:pt x="5890546" y="5142244"/>
                  <a:pt x="5937022" y="5865869"/>
                </a:cubicBezTo>
                <a:lnTo>
                  <a:pt x="5948806" y="6095979"/>
                </a:lnTo>
                <a:lnTo>
                  <a:pt x="0" y="6095979"/>
                </a:lnTo>
                <a:lnTo>
                  <a:pt x="0" y="1621672"/>
                </a:lnTo>
                <a:lnTo>
                  <a:pt x="36310" y="1518814"/>
                </a:lnTo>
                <a:cubicBezTo>
                  <a:pt x="109805" y="1321982"/>
                  <a:pt x="192755" y="1133640"/>
                  <a:pt x="287891" y="956872"/>
                </a:cubicBezTo>
                <a:cubicBezTo>
                  <a:pt x="669453" y="247734"/>
                  <a:pt x="1102800" y="15549"/>
                  <a:pt x="1573832" y="7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47DB6CD-8E9E-4643-B3B6-01BD80429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F5B9C5-6CFC-EB47-B230-FD30A73286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99" y="2819005"/>
            <a:ext cx="3810001" cy="274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2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1"/>
    </mc:Choice>
    <mc:Fallback xmlns="">
      <p:transition spd="slow" advTm="734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8898E-BC50-E447-95E4-BC5FC43FC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Peak 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F7C52-0691-954E-BD7C-7E8E8012E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Kobe Bryant, Shaquille O’Neal, Karl Malone, Dirk Nowitzki; each had their best or career peaks between the ages of 26 and 28</a:t>
            </a:r>
          </a:p>
          <a:p>
            <a:r>
              <a:rPr lang="en-US" dirty="0"/>
              <a:t>LeBron James peaked statistically around 21 to 22</a:t>
            </a:r>
          </a:p>
          <a:p>
            <a:r>
              <a:rPr lang="en-US" dirty="0"/>
              <a:t>Michael Jordan peaked around 22 to 23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6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86"/>
    </mc:Choice>
    <mc:Fallback xmlns="">
      <p:transition spd="slow" advTm="2018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EDDB-6636-5342-AFC2-D36C8DD0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419C5-2921-9E48-9F95-285B3942B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 provide backing to greatest NBA player question</a:t>
            </a:r>
          </a:p>
          <a:p>
            <a:r>
              <a:rPr lang="en-US" dirty="0"/>
              <a:t>Provide a better understanding of player's peak age</a:t>
            </a:r>
          </a:p>
          <a:p>
            <a:r>
              <a:rPr lang="en-US" dirty="0"/>
              <a:t>Build more in-depth knowledge regarding player comparison </a:t>
            </a:r>
          </a:p>
        </p:txBody>
      </p:sp>
    </p:spTree>
    <p:extLst>
      <p:ext uri="{BB962C8B-B14F-4D97-AF65-F5344CB8AC3E}">
        <p14:creationId xmlns:p14="http://schemas.microsoft.com/office/powerpoint/2010/main" val="39922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62"/>
    </mc:Choice>
    <mc:Fallback xmlns="">
      <p:transition spd="slow" advTm="20662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7C273-0418-CB42-8513-050144BEF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86516-25FA-EA41-85F7-426FA4D9C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These questions were pre-determined from a panel:</a:t>
            </a:r>
          </a:p>
          <a:p>
            <a:pPr lvl="1"/>
            <a:r>
              <a:rPr lang="en-US" i="1" dirty="0"/>
              <a:t>Where do these players fall with other NBA players?</a:t>
            </a:r>
            <a:endParaRPr lang="en-US" dirty="0"/>
          </a:p>
          <a:p>
            <a:pPr lvl="1"/>
            <a:r>
              <a:rPr lang="en-US" i="1" dirty="0"/>
              <a:t>How statistically impactful is it that Michael Jordan retired several times?</a:t>
            </a:r>
            <a:endParaRPr lang="en-US" dirty="0"/>
          </a:p>
          <a:p>
            <a:pPr lvl="1"/>
            <a:r>
              <a:rPr lang="en-US" i="1" dirty="0"/>
              <a:t>Does a players career actually get impacted for playing longer?</a:t>
            </a:r>
            <a:endParaRPr lang="en-US" dirty="0"/>
          </a:p>
          <a:p>
            <a:pPr lvl="1"/>
            <a:r>
              <a:rPr lang="en-US" i="1" dirty="0"/>
              <a:t>How does one handle players who dominate for a period of time, but statistically fall off at the end of their career?</a:t>
            </a:r>
            <a:endParaRPr lang="en-US" dirty="0"/>
          </a:p>
          <a:p>
            <a:pPr lvl="1"/>
            <a:r>
              <a:rPr lang="en-US" i="1" dirty="0"/>
              <a:t>Could LeBron James surpass the other players if he continues to play?</a:t>
            </a:r>
            <a:endParaRPr lang="en-US" dirty="0"/>
          </a:p>
          <a:p>
            <a:pPr lvl="1"/>
            <a:r>
              <a:rPr lang="en-US" i="1" dirty="0"/>
              <a:t>Should LeBron have been left off of this list of players considering he is still playing?</a:t>
            </a:r>
            <a:endParaRPr lang="en-US" dirty="0"/>
          </a:p>
          <a:p>
            <a:pPr lvl="1"/>
            <a:r>
              <a:rPr lang="en-US" i="1" dirty="0"/>
              <a:t>Does a player's position impact longevity of a career?</a:t>
            </a:r>
            <a:endParaRPr lang="en-US" dirty="0"/>
          </a:p>
          <a:p>
            <a:pPr lvl="1"/>
            <a:r>
              <a:rPr lang="en-US" i="1" dirty="0"/>
              <a:t>Should a player's position be considered when determining overall performance?</a:t>
            </a:r>
            <a:endParaRPr lang="en-US" dirty="0"/>
          </a:p>
          <a:p>
            <a:pPr lvl="1"/>
            <a:r>
              <a:rPr lang="en-US" i="1" dirty="0"/>
              <a:t>Why should prior to the modern era basketball players be ignored?</a:t>
            </a:r>
            <a:endParaRPr lang="en-US" dirty="0"/>
          </a:p>
          <a:p>
            <a:pPr lvl="1"/>
            <a:r>
              <a:rPr lang="en-US" i="1" dirty="0"/>
              <a:t>Could we feasibly create a value to each statistic?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7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930"/>
    </mc:Choice>
    <mc:Fallback xmlns="">
      <p:transition spd="slow" advTm="17993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2085E-B882-E04F-8A97-E2E03A04F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8F9EC-0F51-6F46-9995-7C98B4549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Basketball Statistics and History. (n.d.). Basketball-</a:t>
            </a:r>
            <a:r>
              <a:rPr lang="en-US" dirty="0" err="1"/>
              <a:t>Reference.Com</a:t>
            </a:r>
            <a:r>
              <a:rPr lang="en-US" dirty="0"/>
              <a:t>. Retrieved June 27, 2021, from https://</a:t>
            </a:r>
            <a:r>
              <a:rPr lang="en-US" dirty="0" err="1"/>
              <a:t>www.basketball-reference.com</a:t>
            </a:r>
            <a:r>
              <a:rPr lang="en-US" dirty="0"/>
              <a:t>/</a:t>
            </a:r>
          </a:p>
          <a:p>
            <a:r>
              <a:rPr lang="en-US" dirty="0"/>
              <a:t>Cohen, L. (2020, February 20). How Data Analytics is Changing the Sports Industry for Good.</a:t>
            </a:r>
          </a:p>
          <a:p>
            <a:r>
              <a:rPr lang="en-US" dirty="0"/>
              <a:t>Drive Research. https://</a:t>
            </a:r>
            <a:r>
              <a:rPr lang="en-US" dirty="0" err="1"/>
              <a:t>www.driveresearch.com</a:t>
            </a:r>
            <a:r>
              <a:rPr lang="en-US" dirty="0"/>
              <a:t>/market-research-company-blog/how-</a:t>
            </a:r>
            <a:r>
              <a:rPr lang="en-US" dirty="0" err="1"/>
              <a:t>dataanalytics</a:t>
            </a:r>
            <a:r>
              <a:rPr lang="en-US" dirty="0"/>
              <a:t>-is-changing-the-sports-industry-for-good/</a:t>
            </a:r>
          </a:p>
          <a:p>
            <a:r>
              <a:rPr lang="en-US" dirty="0"/>
              <a:t>Graham. (2020, May 4). Free Throw Importance. The Commute Sports. https://</a:t>
            </a:r>
            <a:r>
              <a:rPr lang="en-US" dirty="0" err="1"/>
              <a:t>thecommutesports.com</a:t>
            </a:r>
            <a:r>
              <a:rPr lang="en-US" dirty="0"/>
              <a:t>/2020/03/11/free-throw-importance/</a:t>
            </a:r>
          </a:p>
          <a:p>
            <a:r>
              <a:rPr lang="en-US" dirty="0"/>
              <a:t>Michael Jordan vs. LeBron James - Everything you need to know about the NBA GOAT debate. (2020, October 15). </a:t>
            </a:r>
            <a:r>
              <a:rPr lang="en-US" dirty="0" err="1"/>
              <a:t>ESPN.Com</a:t>
            </a:r>
            <a:r>
              <a:rPr lang="en-US" dirty="0"/>
              <a:t>. https://</a:t>
            </a:r>
            <a:r>
              <a:rPr lang="en-US" dirty="0" err="1"/>
              <a:t>www.espn.com</a:t>
            </a:r>
            <a:r>
              <a:rPr lang="en-US" dirty="0"/>
              <a:t>/</a:t>
            </a:r>
            <a:r>
              <a:rPr lang="en-US" dirty="0" err="1"/>
              <a:t>nba</a:t>
            </a:r>
            <a:r>
              <a:rPr lang="en-US" dirty="0"/>
              <a:t>/story/_/id/30108804/michaeljordan-vs-lebron-james-everything-need-know-nba-goat-debate</a:t>
            </a:r>
          </a:p>
          <a:p>
            <a:r>
              <a:rPr lang="en-US" dirty="0"/>
              <a:t>Scarano, D. (2017, October 2). The Eye Test: Watching Makes a Difference. Bleacher Report. https://</a:t>
            </a:r>
            <a:r>
              <a:rPr lang="en-US" dirty="0" err="1"/>
              <a:t>bleacherreport.com</a:t>
            </a:r>
            <a:r>
              <a:rPr lang="en-US" dirty="0"/>
              <a:t>/articles/144924-the-eye-test</a:t>
            </a:r>
          </a:p>
          <a:p>
            <a:r>
              <a:rPr lang="en-US" dirty="0"/>
              <a:t>What Is a Field Goal In Basketball? (n.d.). Electro-Mech. Retrieved June 27, 2021, from https://</a:t>
            </a:r>
            <a:r>
              <a:rPr lang="en-US" dirty="0" err="1"/>
              <a:t>www.electro-mech.com</a:t>
            </a:r>
            <a:r>
              <a:rPr lang="en-US" dirty="0"/>
              <a:t>/team-sports/basketball/what-is-a-field-goal-in-basketball/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2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3"/>
    </mc:Choice>
    <mc:Fallback xmlns="">
      <p:transition spd="slow" advTm="500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A1297-DC41-844B-8174-C22446179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Eye-Test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FEA34-F397-1949-81B9-8EEE79130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years players skills were determined by ”the eye-test”</a:t>
            </a:r>
          </a:p>
          <a:p>
            <a:r>
              <a:rPr lang="en-US" dirty="0"/>
              <a:t>Analytics and data are now widely accepted for judging players</a:t>
            </a:r>
          </a:p>
          <a:p>
            <a:r>
              <a:rPr lang="en-US" dirty="0"/>
              <a:t>Data science is now  a growing tool in the sports field</a:t>
            </a:r>
          </a:p>
        </p:txBody>
      </p:sp>
    </p:spTree>
    <p:extLst>
      <p:ext uri="{BB962C8B-B14F-4D97-AF65-F5344CB8AC3E}">
        <p14:creationId xmlns:p14="http://schemas.microsoft.com/office/powerpoint/2010/main" val="34081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30"/>
    </mc:Choice>
    <mc:Fallback xmlns="">
      <p:transition spd="slow" advTm="2543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C2ADC-A18D-B842-862E-B3173F3A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173E2-4351-BF46-BC7F-5DC8254D5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Shaquille O’Neal </a:t>
            </a:r>
          </a:p>
          <a:p>
            <a:r>
              <a:rPr lang="en-US" dirty="0"/>
              <a:t>Kobe Bryant</a:t>
            </a:r>
          </a:p>
          <a:p>
            <a:r>
              <a:rPr lang="en-US" dirty="0"/>
              <a:t>Michael Jordan</a:t>
            </a:r>
          </a:p>
          <a:p>
            <a:r>
              <a:rPr lang="en-US" dirty="0"/>
              <a:t>Karl Malone</a:t>
            </a:r>
          </a:p>
          <a:p>
            <a:r>
              <a:rPr lang="en-US" dirty="0"/>
              <a:t>Dirk </a:t>
            </a:r>
            <a:r>
              <a:rPr lang="en-US" dirty="0" err="1"/>
              <a:t>Nowitizki</a:t>
            </a:r>
            <a:r>
              <a:rPr lang="en-US" dirty="0"/>
              <a:t> </a:t>
            </a:r>
          </a:p>
          <a:p>
            <a:r>
              <a:rPr lang="en-US" dirty="0"/>
              <a:t>LeBron James</a:t>
            </a:r>
          </a:p>
        </p:txBody>
      </p:sp>
    </p:spTree>
    <p:extLst>
      <p:ext uri="{BB962C8B-B14F-4D97-AF65-F5344CB8AC3E}">
        <p14:creationId xmlns:p14="http://schemas.microsoft.com/office/powerpoint/2010/main" val="161984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36"/>
    </mc:Choice>
    <mc:Fallback xmlns="">
      <p:transition spd="slow" advTm="2173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7AFDA-7848-F741-8400-16AFA0FC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76830-31E3-DA44-8670-8E99545F1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Offense:</a:t>
            </a:r>
          </a:p>
          <a:p>
            <a:pPr lvl="1"/>
            <a:r>
              <a:rPr lang="en-US" dirty="0"/>
              <a:t>Points Per Game</a:t>
            </a:r>
          </a:p>
          <a:p>
            <a:pPr lvl="1"/>
            <a:r>
              <a:rPr lang="en-US" dirty="0"/>
              <a:t>Offensive Rebounds </a:t>
            </a:r>
          </a:p>
          <a:p>
            <a:pPr lvl="1"/>
            <a:r>
              <a:rPr lang="en-US" dirty="0"/>
              <a:t>Field Goals</a:t>
            </a:r>
          </a:p>
          <a:p>
            <a:pPr lvl="1"/>
            <a:r>
              <a:rPr lang="en-US" dirty="0"/>
              <a:t>Free-Throw Percentage</a:t>
            </a:r>
          </a:p>
          <a:p>
            <a:r>
              <a:rPr lang="en-US" dirty="0"/>
              <a:t>Defense:</a:t>
            </a:r>
          </a:p>
          <a:p>
            <a:pPr lvl="1"/>
            <a:r>
              <a:rPr lang="en-US" dirty="0"/>
              <a:t>Blocks</a:t>
            </a:r>
          </a:p>
          <a:p>
            <a:pPr lvl="1"/>
            <a:r>
              <a:rPr lang="en-US" dirty="0"/>
              <a:t>Steals</a:t>
            </a:r>
          </a:p>
          <a:p>
            <a:pPr lvl="1"/>
            <a:r>
              <a:rPr lang="en-US" dirty="0"/>
              <a:t>Defensive Rebounds</a:t>
            </a:r>
          </a:p>
        </p:txBody>
      </p:sp>
    </p:spTree>
    <p:extLst>
      <p:ext uri="{BB962C8B-B14F-4D97-AF65-F5344CB8AC3E}">
        <p14:creationId xmlns:p14="http://schemas.microsoft.com/office/powerpoint/2010/main" val="174257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44"/>
    </mc:Choice>
    <mc:Fallback xmlns="">
      <p:transition spd="slow" advTm="1544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ABC41-6A06-DD45-879E-73A8A8C0D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B1872-A6A5-5A48-92ED-19CDF13BC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Observe the statistics and a key data points </a:t>
            </a:r>
          </a:p>
          <a:p>
            <a:r>
              <a:rPr lang="en-US" dirty="0"/>
              <a:t>Create visualizations to understand player progression</a:t>
            </a:r>
          </a:p>
          <a:p>
            <a:r>
              <a:rPr lang="en-US" dirty="0"/>
              <a:t>Build comparisons between players</a:t>
            </a:r>
          </a:p>
          <a:p>
            <a:r>
              <a:rPr lang="en-US" dirty="0"/>
              <a:t>Determine value of each NBA Legend </a:t>
            </a:r>
          </a:p>
        </p:txBody>
      </p:sp>
    </p:spTree>
    <p:extLst>
      <p:ext uri="{BB962C8B-B14F-4D97-AF65-F5344CB8AC3E}">
        <p14:creationId xmlns:p14="http://schemas.microsoft.com/office/powerpoint/2010/main" val="380832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28"/>
    </mc:Choice>
    <mc:Fallback xmlns="">
      <p:transition spd="slow" advTm="1352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48F28-9180-5C4B-8E5B-2807AADC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Offensive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89826-6772-8C4B-9401-A1857B3F9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will show an analysis on offense for these NBA Legends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73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61"/>
    </mc:Choice>
    <mc:Fallback xmlns="">
      <p:transition spd="slow" advTm="756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67BAD-0556-644E-AD94-4567CCE1D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PPG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18A48-C41C-5D44-B4CC-DEE6D62B2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Shaq O’Neal Career Average Points: 25.13636363636363</a:t>
            </a:r>
          </a:p>
          <a:p>
            <a:r>
              <a:rPr lang="en-US" dirty="0"/>
              <a:t>LeBron James Career Average Points: 26.933333333333334</a:t>
            </a:r>
          </a:p>
          <a:p>
            <a:r>
              <a:rPr lang="en-US" dirty="0"/>
              <a:t>Kobe Bryant Career Average Points: 24.200000000000006</a:t>
            </a:r>
          </a:p>
          <a:p>
            <a:r>
              <a:rPr lang="en-US" dirty="0"/>
              <a:t>Dirk Nowitzki Career Average Points: 20.109523809523814</a:t>
            </a:r>
          </a:p>
          <a:p>
            <a:r>
              <a:rPr lang="en-US" dirty="0"/>
              <a:t>Michael Jordan Career Average Points: 29.45333333333333</a:t>
            </a:r>
          </a:p>
          <a:p>
            <a:r>
              <a:rPr lang="en-US" dirty="0"/>
              <a:t>Karl Malone Career Average Points: 24.689473684210526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46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35"/>
    </mc:Choice>
    <mc:Fallback xmlns="">
      <p:transition spd="slow" advTm="5723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B415D11-6899-4C75-BEAD-79C4656DC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" y="762007"/>
            <a:ext cx="5948806" cy="6095979"/>
          </a:xfrm>
          <a:custGeom>
            <a:avLst/>
            <a:gdLst>
              <a:gd name="connsiteX0" fmla="*/ 1573832 w 5948806"/>
              <a:gd name="connsiteY0" fmla="*/ 765 h 6095979"/>
              <a:gd name="connsiteX1" fmla="*/ 2734663 w 5948806"/>
              <a:gd name="connsiteY1" fmla="*/ 238687 h 6095979"/>
              <a:gd name="connsiteX2" fmla="*/ 5668316 w 5948806"/>
              <a:gd name="connsiteY2" fmla="*/ 3639516 h 6095979"/>
              <a:gd name="connsiteX3" fmla="*/ 5937022 w 5948806"/>
              <a:gd name="connsiteY3" fmla="*/ 5865869 h 6095979"/>
              <a:gd name="connsiteX4" fmla="*/ 5948806 w 5948806"/>
              <a:gd name="connsiteY4" fmla="*/ 6095979 h 6095979"/>
              <a:gd name="connsiteX5" fmla="*/ 0 w 5948806"/>
              <a:gd name="connsiteY5" fmla="*/ 6095979 h 6095979"/>
              <a:gd name="connsiteX6" fmla="*/ 0 w 5948806"/>
              <a:gd name="connsiteY6" fmla="*/ 1621672 h 6095979"/>
              <a:gd name="connsiteX7" fmla="*/ 36310 w 5948806"/>
              <a:gd name="connsiteY7" fmla="*/ 1518814 h 6095979"/>
              <a:gd name="connsiteX8" fmla="*/ 287891 w 5948806"/>
              <a:gd name="connsiteY8" fmla="*/ 956872 h 6095979"/>
              <a:gd name="connsiteX9" fmla="*/ 1573832 w 5948806"/>
              <a:gd name="connsiteY9" fmla="*/ 765 h 609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48806" h="6095979">
                <a:moveTo>
                  <a:pt x="1573832" y="765"/>
                </a:moveTo>
                <a:cubicBezTo>
                  <a:pt x="1940190" y="-10734"/>
                  <a:pt x="2329345" y="109280"/>
                  <a:pt x="2734663" y="238687"/>
                </a:cubicBezTo>
                <a:cubicBezTo>
                  <a:pt x="4118244" y="680647"/>
                  <a:pt x="5296697" y="1302752"/>
                  <a:pt x="5668316" y="3639516"/>
                </a:cubicBezTo>
                <a:cubicBezTo>
                  <a:pt x="5788299" y="4393559"/>
                  <a:pt x="5890546" y="5142244"/>
                  <a:pt x="5937022" y="5865869"/>
                </a:cubicBezTo>
                <a:lnTo>
                  <a:pt x="5948806" y="6095979"/>
                </a:lnTo>
                <a:lnTo>
                  <a:pt x="0" y="6095979"/>
                </a:lnTo>
                <a:lnTo>
                  <a:pt x="0" y="1621672"/>
                </a:lnTo>
                <a:lnTo>
                  <a:pt x="36310" y="1518814"/>
                </a:lnTo>
                <a:cubicBezTo>
                  <a:pt x="109805" y="1321982"/>
                  <a:pt x="192755" y="1133640"/>
                  <a:pt x="287891" y="956872"/>
                </a:cubicBezTo>
                <a:cubicBezTo>
                  <a:pt x="669453" y="247734"/>
                  <a:pt x="1102800" y="15549"/>
                  <a:pt x="1573832" y="7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3BFB3E6-2D9E-4A5C-826F-44A91F597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A0A524-27CA-3A45-9F64-217E08129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1053"/>
            <a:ext cx="5059292" cy="36818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24C372-5829-3844-A528-61600BF34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523990"/>
            <a:ext cx="4572000" cy="1524010"/>
          </a:xfrm>
        </p:spPr>
        <p:txBody>
          <a:bodyPr anchor="t">
            <a:normAutofit/>
          </a:bodyPr>
          <a:lstStyle/>
          <a:p>
            <a:r>
              <a:rPr lang="en-US" sz="3200" dirty="0"/>
              <a:t>NBA PPG Comparison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96E920-C3ED-3C4E-8930-3041466D5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1" y="3048000"/>
            <a:ext cx="4572000" cy="3048001"/>
          </a:xfrm>
        </p:spPr>
        <p:txBody>
          <a:bodyPr>
            <a:normAutofit/>
          </a:bodyPr>
          <a:lstStyle/>
          <a:p>
            <a:r>
              <a:rPr lang="en-US" sz="2400" dirty="0"/>
              <a:t>Jordan was the highest scorer on average</a:t>
            </a:r>
          </a:p>
          <a:p>
            <a:r>
              <a:rPr lang="en-US" sz="2400" dirty="0"/>
              <a:t>Dirk Nowitzki was the worst </a:t>
            </a:r>
          </a:p>
        </p:txBody>
      </p:sp>
    </p:spTree>
    <p:extLst>
      <p:ext uri="{BB962C8B-B14F-4D97-AF65-F5344CB8AC3E}">
        <p14:creationId xmlns:p14="http://schemas.microsoft.com/office/powerpoint/2010/main" val="33452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50"/>
    </mc:Choice>
    <mc:Fallback xmlns="">
      <p:transition spd="slow" advTm="16350"/>
    </mc:Fallback>
  </mc:AlternateContent>
</p:sld>
</file>

<file path=ppt/theme/theme1.xml><?xml version="1.0" encoding="utf-8"?>
<a:theme xmlns:a="http://schemas.openxmlformats.org/drawingml/2006/main" name="PebbleVTI">
  <a:themeElements>
    <a:clrScheme name="AnalogousFromRegularSeedRightStep">
      <a:dk1>
        <a:srgbClr val="000000"/>
      </a:dk1>
      <a:lt1>
        <a:srgbClr val="FFFFFF"/>
      </a:lt1>
      <a:dk2>
        <a:srgbClr val="412524"/>
      </a:dk2>
      <a:lt2>
        <a:srgbClr val="E2E7E8"/>
      </a:lt2>
      <a:accent1>
        <a:srgbClr val="C35C4D"/>
      </a:accent1>
      <a:accent2>
        <a:srgbClr val="B17C3B"/>
      </a:accent2>
      <a:accent3>
        <a:srgbClr val="AAA743"/>
      </a:accent3>
      <a:accent4>
        <a:srgbClr val="84B13B"/>
      </a:accent4>
      <a:accent5>
        <a:srgbClr val="5EB647"/>
      </a:accent5>
      <a:accent6>
        <a:srgbClr val="3BB154"/>
      </a:accent6>
      <a:hlink>
        <a:srgbClr val="348F9D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{EB591600-5943-8040-9B31-CA5D2A2A945D}tf10001057</Template>
  <TotalTime>151</TotalTime>
  <Words>972</Words>
  <Application>Microsoft Macintosh PowerPoint</Application>
  <PresentationFormat>Widescreen</PresentationFormat>
  <Paragraphs>125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Avenir Next LT Pro</vt:lpstr>
      <vt:lpstr>Avenir Next LT Pro Light</vt:lpstr>
      <vt:lpstr>Sitka Subheading</vt:lpstr>
      <vt:lpstr>PebbleVTI</vt:lpstr>
      <vt:lpstr>NBA Legend Analysis</vt:lpstr>
      <vt:lpstr>Overview</vt:lpstr>
      <vt:lpstr>The Eye-Test</vt:lpstr>
      <vt:lpstr>Players</vt:lpstr>
      <vt:lpstr>Statistics </vt:lpstr>
      <vt:lpstr>Analysis</vt:lpstr>
      <vt:lpstr>Offensive Analysis</vt:lpstr>
      <vt:lpstr>PPG Average</vt:lpstr>
      <vt:lpstr>NBA PPG Comparison </vt:lpstr>
      <vt:lpstr>ORB Average</vt:lpstr>
      <vt:lpstr>NBA ORB Comparison </vt:lpstr>
      <vt:lpstr>FT Percentage Average</vt:lpstr>
      <vt:lpstr>NBA FT Percentage Comparison</vt:lpstr>
      <vt:lpstr>FG Made Average</vt:lpstr>
      <vt:lpstr>NBA FG Comparison </vt:lpstr>
      <vt:lpstr>Defensive Analysis</vt:lpstr>
      <vt:lpstr>Defensive Comparison</vt:lpstr>
      <vt:lpstr>Results </vt:lpstr>
      <vt:lpstr>NBA Legend Peak Ages</vt:lpstr>
      <vt:lpstr>Michael Jordan</vt:lpstr>
      <vt:lpstr>LeBron James</vt:lpstr>
      <vt:lpstr>Shaquille O’Neal</vt:lpstr>
      <vt:lpstr>Dirk Nowitzki</vt:lpstr>
      <vt:lpstr>Karl Malone</vt:lpstr>
      <vt:lpstr>Kobe Bryant</vt:lpstr>
      <vt:lpstr>What is the Peak Age?</vt:lpstr>
      <vt:lpstr>Outcome</vt:lpstr>
      <vt:lpstr>Questions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 Legend Analysis</dc:title>
  <dc:creator>Brett Sutow</dc:creator>
  <cp:lastModifiedBy>Brett Sutow</cp:lastModifiedBy>
  <cp:revision>11</cp:revision>
  <dcterms:created xsi:type="dcterms:W3CDTF">2021-06-28T17:25:10Z</dcterms:created>
  <dcterms:modified xsi:type="dcterms:W3CDTF">2021-07-07T12:45:00Z</dcterms:modified>
</cp:coreProperties>
</file>